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Amatic SC"/>
      <p:regular r:id="rId19"/>
      <p:bold r:id="rId20"/>
    </p:embeddedFont>
    <p:embeddedFont>
      <p:font typeface="Source Code Pr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maticSC-bold.fntdata"/><Relationship Id="rId11" Type="http://schemas.openxmlformats.org/officeDocument/2006/relationships/slide" Target="slides/slide6.xml"/><Relationship Id="rId22" Type="http://schemas.openxmlformats.org/officeDocument/2006/relationships/font" Target="fonts/SourceCodePro-bold.fntdata"/><Relationship Id="rId10" Type="http://schemas.openxmlformats.org/officeDocument/2006/relationships/slide" Target="slides/slide5.xml"/><Relationship Id="rId21" Type="http://schemas.openxmlformats.org/officeDocument/2006/relationships/font" Target="fonts/SourceCodePro-regular.fntdata"/><Relationship Id="rId13" Type="http://schemas.openxmlformats.org/officeDocument/2006/relationships/slide" Target="slides/slide8.xml"/><Relationship Id="rId24" Type="http://schemas.openxmlformats.org/officeDocument/2006/relationships/font" Target="fonts/SourceCodePro-boldItalic.fntdata"/><Relationship Id="rId12" Type="http://schemas.openxmlformats.org/officeDocument/2006/relationships/slide" Target="slides/slide7.xml"/><Relationship Id="rId23" Type="http://schemas.openxmlformats.org/officeDocument/2006/relationships/font" Target="fonts/SourceCodePr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AmaticSC-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afa952167b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afa952167b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afa952167b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afa952167b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afa952167b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afa952167b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afa952167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afa952167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2afa952167b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afa952167b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afa952167b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afa952167b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afa952167b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afa952167b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afa952167b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afa952167b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afa952167b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afa952167b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afa952167b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afa952167b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afa952167b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afa952167b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afa952167b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afa952167b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0"/>
              </a:spcBef>
              <a:spcAft>
                <a:spcPts val="0"/>
              </a:spcAft>
              <a:buClr>
                <a:schemeClr val="accent1"/>
              </a:buClr>
              <a:buSzPts val="1400"/>
              <a:buChar char="○"/>
              <a:defRPr>
                <a:solidFill>
                  <a:schemeClr val="accent1"/>
                </a:solidFill>
                <a:highlight>
                  <a:schemeClr val="lt1"/>
                </a:highlight>
              </a:defRPr>
            </a:lvl2pPr>
            <a:lvl3pPr indent="-317500" lvl="2" marL="1371600">
              <a:spcBef>
                <a:spcPts val="0"/>
              </a:spcBef>
              <a:spcAft>
                <a:spcPts val="0"/>
              </a:spcAft>
              <a:buClr>
                <a:schemeClr val="accent1"/>
              </a:buClr>
              <a:buSzPts val="1400"/>
              <a:buChar char="■"/>
              <a:defRPr>
                <a:solidFill>
                  <a:schemeClr val="accent1"/>
                </a:solidFill>
                <a:highlight>
                  <a:schemeClr val="lt1"/>
                </a:highlight>
              </a:defRPr>
            </a:lvl3pPr>
            <a:lvl4pPr indent="-317500" lvl="3" marL="1828800">
              <a:spcBef>
                <a:spcPts val="0"/>
              </a:spcBef>
              <a:spcAft>
                <a:spcPts val="0"/>
              </a:spcAft>
              <a:buClr>
                <a:schemeClr val="accent1"/>
              </a:buClr>
              <a:buSzPts val="1400"/>
              <a:buChar char="●"/>
              <a:defRPr>
                <a:solidFill>
                  <a:schemeClr val="accent1"/>
                </a:solidFill>
                <a:highlight>
                  <a:schemeClr val="lt1"/>
                </a:highlight>
              </a:defRPr>
            </a:lvl4pPr>
            <a:lvl5pPr indent="-317500" lvl="4" marL="2286000">
              <a:spcBef>
                <a:spcPts val="0"/>
              </a:spcBef>
              <a:spcAft>
                <a:spcPts val="0"/>
              </a:spcAft>
              <a:buClr>
                <a:schemeClr val="accent1"/>
              </a:buClr>
              <a:buSzPts val="1400"/>
              <a:buChar char="○"/>
              <a:defRPr>
                <a:solidFill>
                  <a:schemeClr val="accent1"/>
                </a:solidFill>
                <a:highlight>
                  <a:schemeClr val="lt1"/>
                </a:highlight>
              </a:defRPr>
            </a:lvl5pPr>
            <a:lvl6pPr indent="-317500" lvl="5" marL="2743200">
              <a:spcBef>
                <a:spcPts val="0"/>
              </a:spcBef>
              <a:spcAft>
                <a:spcPts val="0"/>
              </a:spcAft>
              <a:buClr>
                <a:schemeClr val="accent1"/>
              </a:buClr>
              <a:buSzPts val="1400"/>
              <a:buChar char="■"/>
              <a:defRPr>
                <a:solidFill>
                  <a:schemeClr val="accent1"/>
                </a:solidFill>
                <a:highlight>
                  <a:schemeClr val="lt1"/>
                </a:highlight>
              </a:defRPr>
            </a:lvl6pPr>
            <a:lvl7pPr indent="-317500" lvl="6" marL="3200400">
              <a:spcBef>
                <a:spcPts val="0"/>
              </a:spcBef>
              <a:spcAft>
                <a:spcPts val="0"/>
              </a:spcAft>
              <a:buClr>
                <a:schemeClr val="accent1"/>
              </a:buClr>
              <a:buSzPts val="1400"/>
              <a:buChar char="●"/>
              <a:defRPr>
                <a:solidFill>
                  <a:schemeClr val="accent1"/>
                </a:solidFill>
                <a:highlight>
                  <a:schemeClr val="lt1"/>
                </a:highlight>
              </a:defRPr>
            </a:lvl7pPr>
            <a:lvl8pPr indent="-317500" lvl="7" marL="3657600">
              <a:spcBef>
                <a:spcPts val="0"/>
              </a:spcBef>
              <a:spcAft>
                <a:spcPts val="0"/>
              </a:spcAft>
              <a:buClr>
                <a:schemeClr val="accent1"/>
              </a:buClr>
              <a:buSzPts val="1400"/>
              <a:buChar char="○"/>
              <a:defRPr>
                <a:solidFill>
                  <a:schemeClr val="accent1"/>
                </a:solidFill>
                <a:highlight>
                  <a:schemeClr val="lt1"/>
                </a:highlight>
              </a:defRPr>
            </a:lvl8pPr>
            <a:lvl9pPr indent="-317500" lvl="8" marL="4114800">
              <a:spcBef>
                <a:spcPts val="0"/>
              </a:spcBef>
              <a:spcAft>
                <a:spcPts val="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0"/>
              </a:spcBef>
              <a:spcAft>
                <a:spcPts val="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100">
        <p:push/>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8.jpg"/><Relationship Id="rId5" Type="http://schemas.openxmlformats.org/officeDocument/2006/relationships/image" Target="../media/image4.jpg"/><Relationship Id="rId6" Type="http://schemas.openxmlformats.org/officeDocument/2006/relationships/image" Target="../media/image5.jpg"/><Relationship Id="rId7"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youtube.com/watch?v=moomVzC1JX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1" Type="http://schemas.openxmlformats.org/officeDocument/2006/relationships/hyperlink" Target="https://www.youtube.com/watch?v=Cjk9SMEXVLw" TargetMode="External"/><Relationship Id="rId10" Type="http://schemas.openxmlformats.org/officeDocument/2006/relationships/hyperlink" Target="https://www.wikihow.com/Identify-Sweetgrass" TargetMode="External"/><Relationship Id="rId13" Type="http://schemas.openxmlformats.org/officeDocument/2006/relationships/hyperlink" Target="https://oneida-nsn.gov/wp-content/uploads/2016/04/09.06.22-Native-Tobacco.pdf" TargetMode="External"/><Relationship Id="rId12" Type="http://schemas.openxmlformats.org/officeDocument/2006/relationships/hyperlink" Target="https://www.youtube.com/watch?v=UYvKVEoY8u0" TargetMode="External"/><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youtube.com/watch?v=NWzWpQmR5uU" TargetMode="External"/><Relationship Id="rId4" Type="http://schemas.openxmlformats.org/officeDocument/2006/relationships/hyperlink" Target="https://www.youtube.com/watch?v=moomVzC1JXg" TargetMode="External"/><Relationship Id="rId9" Type="http://schemas.openxmlformats.org/officeDocument/2006/relationships/hyperlink" Target="https://tallgrassprairiecenter.org/native-seed-production-manual/species-production-guides/forbs/white-sagebrush" TargetMode="External"/><Relationship Id="rId5" Type="http://schemas.openxmlformats.org/officeDocument/2006/relationships/hyperlink" Target="https://www.instructables.com/Leather-Medicine-Bag-or-Pouch/" TargetMode="External"/><Relationship Id="rId6" Type="http://schemas.openxmlformats.org/officeDocument/2006/relationships/hyperlink" Target="https://www.youtube.com/watch?v=xnkO6FfScvY" TargetMode="External"/><Relationship Id="rId7" Type="http://schemas.openxmlformats.org/officeDocument/2006/relationships/hyperlink" Target="https://www.youtube.com/watch?v=NF6NcIjz1tI" TargetMode="External"/><Relationship Id="rId8" Type="http://schemas.openxmlformats.org/officeDocument/2006/relationships/hyperlink" Target="https://www.indigenousaware.com/post/cedar-tree-tea-benefit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Medicine Pouch Making</a:t>
            </a:r>
            <a:endParaRPr/>
          </a:p>
        </p:txBody>
      </p:sp>
      <p:pic>
        <p:nvPicPr>
          <p:cNvPr id="57" name="Google Shape;57;p13"/>
          <p:cNvPicPr preferRelativeResize="0"/>
          <p:nvPr/>
        </p:nvPicPr>
        <p:blipFill>
          <a:blip r:embed="rId3">
            <a:alphaModFix/>
          </a:blip>
          <a:stretch>
            <a:fillRect/>
          </a:stretch>
        </p:blipFill>
        <p:spPr>
          <a:xfrm>
            <a:off x="3595925" y="2382325"/>
            <a:ext cx="1952148" cy="937949"/>
          </a:xfrm>
          <a:prstGeom prst="rect">
            <a:avLst/>
          </a:prstGeom>
          <a:noFill/>
          <a:ln>
            <a:noFill/>
          </a:ln>
        </p:spPr>
      </p:pic>
      <p:sp>
        <p:nvSpPr>
          <p:cNvPr id="58" name="Google Shape;58;p13"/>
          <p:cNvSpPr txBox="1"/>
          <p:nvPr/>
        </p:nvSpPr>
        <p:spPr>
          <a:xfrm>
            <a:off x="2399700" y="3837050"/>
            <a:ext cx="4344600" cy="67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Source Code Pro"/>
                <a:ea typeface="Source Code Pro"/>
                <a:cs typeface="Source Code Pro"/>
                <a:sym typeface="Source Code Pro"/>
              </a:rPr>
              <a:t>Mashkiki-Mashkimodens Ozhitoon</a:t>
            </a:r>
            <a:endParaRPr b="1" sz="1800">
              <a:solidFill>
                <a:schemeClr val="dk2"/>
              </a:solidFill>
              <a:latin typeface="Source Code Pro"/>
              <a:ea typeface="Source Code Pro"/>
              <a:cs typeface="Source Code Pro"/>
              <a:sym typeface="Source Code P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a medicine pouch?</a:t>
            </a:r>
            <a:endParaRPr/>
          </a:p>
        </p:txBody>
      </p:sp>
      <p:sp>
        <p:nvSpPr>
          <p:cNvPr id="64" name="Google Shape;64;p14"/>
          <p:cNvSpPr txBox="1"/>
          <p:nvPr>
            <p:ph idx="1" type="body"/>
          </p:nvPr>
        </p:nvSpPr>
        <p:spPr>
          <a:xfrm>
            <a:off x="311700" y="1529975"/>
            <a:ext cx="5312100" cy="30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 device used to carry your medicine of course!</a:t>
            </a:r>
            <a:br>
              <a:rPr lang="en"/>
            </a:br>
            <a:br>
              <a:rPr lang="en"/>
            </a:br>
            <a:r>
              <a:rPr lang="en"/>
              <a:t>You can also use it to put special items in such as:</a:t>
            </a:r>
            <a:endParaRPr/>
          </a:p>
          <a:p>
            <a:pPr indent="0" lvl="0" marL="0" rtl="0" algn="l">
              <a:spcBef>
                <a:spcPts val="1200"/>
              </a:spcBef>
              <a:spcAft>
                <a:spcPts val="1200"/>
              </a:spcAft>
              <a:buNone/>
            </a:pPr>
            <a:r>
              <a:rPr lang="en"/>
              <a:t>Rocks, coins, plants, or anything you can think of!</a:t>
            </a:r>
            <a:endParaRPr/>
          </a:p>
        </p:txBody>
      </p:sp>
      <p:pic>
        <p:nvPicPr>
          <p:cNvPr id="65" name="Google Shape;65;p14"/>
          <p:cNvPicPr preferRelativeResize="0"/>
          <p:nvPr/>
        </p:nvPicPr>
        <p:blipFill>
          <a:blip r:embed="rId3">
            <a:alphaModFix/>
          </a:blip>
          <a:stretch>
            <a:fillRect/>
          </a:stretch>
        </p:blipFill>
        <p:spPr>
          <a:xfrm>
            <a:off x="5879097" y="697838"/>
            <a:ext cx="2810849" cy="3747825"/>
          </a:xfrm>
          <a:prstGeom prst="rect">
            <a:avLst/>
          </a:prstGeom>
          <a:noFill/>
          <a:ln>
            <a:noFill/>
          </a:ln>
        </p:spPr>
      </p:pic>
      <p:sp>
        <p:nvSpPr>
          <p:cNvPr id="66" name="Google Shape;66;p14"/>
          <p:cNvSpPr/>
          <p:nvPr/>
        </p:nvSpPr>
        <p:spPr>
          <a:xfrm>
            <a:off x="340500" y="1030625"/>
            <a:ext cx="3405600" cy="15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American Indian Uses</a:t>
            </a:r>
            <a:endParaRPr/>
          </a:p>
        </p:txBody>
      </p:sp>
      <p:sp>
        <p:nvSpPr>
          <p:cNvPr id="72" name="Google Shape;72;p15"/>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Ojibwe tribal members often use medicine pouches to carry </a:t>
            </a:r>
            <a:r>
              <a:rPr lang="en"/>
              <a:t>tobacco</a:t>
            </a:r>
            <a:r>
              <a:rPr lang="en"/>
              <a:t> in. They use </a:t>
            </a:r>
            <a:r>
              <a:rPr lang="en"/>
              <a:t>tobacco</a:t>
            </a:r>
            <a:r>
              <a:rPr lang="en"/>
              <a:t> as gifts to each other when asking important questions or making promises. Tobacco is also put out in the woods as an offering to the spirits when asking for guidance or help. Some tribes also use medicine pouches like a good luck charm.</a:t>
            </a:r>
            <a:endParaRPr/>
          </a:p>
          <a:p>
            <a:pPr indent="0" lvl="0" marL="0" rtl="0" algn="l">
              <a:spcBef>
                <a:spcPts val="1200"/>
              </a:spcBef>
              <a:spcAft>
                <a:spcPts val="1200"/>
              </a:spcAft>
              <a:buNone/>
            </a:pPr>
            <a:r>
              <a:rPr lang="en"/>
              <a:t>The most common medicines put in pouches by the Ojibwe people are </a:t>
            </a:r>
            <a:r>
              <a:rPr b="1" lang="en"/>
              <a:t>cedar</a:t>
            </a:r>
            <a:r>
              <a:rPr lang="en"/>
              <a:t>, </a:t>
            </a:r>
            <a:r>
              <a:rPr b="1" lang="en"/>
              <a:t>tobacco</a:t>
            </a:r>
            <a:r>
              <a:rPr lang="en"/>
              <a:t>, </a:t>
            </a:r>
            <a:r>
              <a:rPr b="1" lang="en"/>
              <a:t>sage</a:t>
            </a:r>
            <a:r>
              <a:rPr lang="en"/>
              <a:t> and </a:t>
            </a:r>
            <a:r>
              <a:rPr b="1" lang="en"/>
              <a:t>sweetgrass</a:t>
            </a:r>
            <a:r>
              <a:rPr lang="en"/>
              <a:t>.</a:t>
            </a:r>
            <a:endParaRPr/>
          </a:p>
        </p:txBody>
      </p:sp>
      <p:sp>
        <p:nvSpPr>
          <p:cNvPr id="73" name="Google Shape;73;p15"/>
          <p:cNvSpPr/>
          <p:nvPr/>
        </p:nvSpPr>
        <p:spPr>
          <a:xfrm>
            <a:off x="340500" y="1030625"/>
            <a:ext cx="2956200" cy="15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Sweet grass - wiingashk</a:t>
            </a:r>
            <a:endParaRPr/>
          </a:p>
        </p:txBody>
      </p:sp>
      <p:sp>
        <p:nvSpPr>
          <p:cNvPr id="79" name="Google Shape;79;p16"/>
          <p:cNvSpPr txBox="1"/>
          <p:nvPr>
            <p:ph idx="1" type="body"/>
          </p:nvPr>
        </p:nvSpPr>
        <p:spPr>
          <a:xfrm>
            <a:off x="311700" y="1228675"/>
            <a:ext cx="3509100" cy="33402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1200"/>
              </a:spcAft>
              <a:buNone/>
            </a:pPr>
            <a:r>
              <a:rPr lang="en"/>
              <a:t>Sweetgrass is a sacred plant for many Indigenous peoples in North America, primarily used in ceremonies and for purification. It's often braided and burned as a smudge, with the fragrant smoke believed to cleanse spaces and spirits, and to attract positive energies. Additionally, sweetgrass is used in basket weaving and, historically, in some medicinal applications.</a:t>
            </a:r>
            <a:endParaRPr/>
          </a:p>
        </p:txBody>
      </p:sp>
      <p:pic>
        <p:nvPicPr>
          <p:cNvPr id="80" name="Google Shape;80;p16" title="Firefly sweet grass braid 44173.jpg"/>
          <p:cNvPicPr preferRelativeResize="0"/>
          <p:nvPr/>
        </p:nvPicPr>
        <p:blipFill rotWithShape="1">
          <a:blip r:embed="rId3">
            <a:alphaModFix/>
          </a:blip>
          <a:srcRect b="16675" l="0" r="0" t="16675"/>
          <a:stretch/>
        </p:blipFill>
        <p:spPr>
          <a:xfrm>
            <a:off x="3820665" y="1228676"/>
            <a:ext cx="5011635" cy="3340200"/>
          </a:xfrm>
          <a:prstGeom prst="rect">
            <a:avLst/>
          </a:prstGeom>
          <a:noFill/>
          <a:ln>
            <a:noFill/>
          </a:ln>
        </p:spPr>
      </p:pic>
      <p:sp>
        <p:nvSpPr>
          <p:cNvPr id="81" name="Google Shape;81;p16"/>
          <p:cNvSpPr/>
          <p:nvPr/>
        </p:nvSpPr>
        <p:spPr>
          <a:xfrm>
            <a:off x="340500" y="1030625"/>
            <a:ext cx="3136200" cy="15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Tobacco - asemaa</a:t>
            </a:r>
            <a:endParaRPr/>
          </a:p>
        </p:txBody>
      </p:sp>
      <p:sp>
        <p:nvSpPr>
          <p:cNvPr id="87" name="Google Shape;87;p17"/>
          <p:cNvSpPr txBox="1"/>
          <p:nvPr>
            <p:ph idx="1" type="body"/>
          </p:nvPr>
        </p:nvSpPr>
        <p:spPr>
          <a:xfrm>
            <a:off x="311700" y="1228675"/>
            <a:ext cx="4017600" cy="3567300"/>
          </a:xfrm>
          <a:prstGeom prst="rect">
            <a:avLst/>
          </a:prstGeom>
        </p:spPr>
        <p:txBody>
          <a:bodyPr anchorCtr="0" anchor="t" bIns="91425" lIns="91425" spcFirstLastPara="1" rIns="91425" wrap="square" tIns="91425">
            <a:normAutofit fontScale="62500"/>
          </a:bodyPr>
          <a:lstStyle/>
          <a:p>
            <a:pPr indent="0" lvl="0" marL="0" rtl="0" algn="l">
              <a:spcBef>
                <a:spcPts val="0"/>
              </a:spcBef>
              <a:spcAft>
                <a:spcPts val="1200"/>
              </a:spcAft>
              <a:buNone/>
            </a:pPr>
            <a:r>
              <a:rPr lang="en"/>
              <a:t>Tobacco, a plant with a complex history, has been utilized in diverse ways across cultures. While its commercial use is now primarily associated with smoking, its traditional uses are significant. Indigenous peoples of the Americas employed tobacco in sacred ceremonies, for medicinal purposes, and in social rituals, viewing it as a powerful and respected plant. Beyond these traditional uses, tobacco has also been the source of nicotine, a stimulant that has led to widespread commercial production of cigarettes and other tobacco products. It is important to note that modern medical science has shown that the consumption of tobacco products has very serious negative health consequences.</a:t>
            </a:r>
            <a:endParaRPr/>
          </a:p>
        </p:txBody>
      </p:sp>
      <p:pic>
        <p:nvPicPr>
          <p:cNvPr id="88" name="Google Shape;88;p17" title="Screen Shot 2025-03-12 at 11.40.35 AM.png"/>
          <p:cNvPicPr preferRelativeResize="0"/>
          <p:nvPr/>
        </p:nvPicPr>
        <p:blipFill rotWithShape="1">
          <a:blip r:embed="rId3">
            <a:alphaModFix/>
          </a:blip>
          <a:srcRect b="0" l="1793" r="1783" t="0"/>
          <a:stretch/>
        </p:blipFill>
        <p:spPr>
          <a:xfrm>
            <a:off x="4329335" y="1228675"/>
            <a:ext cx="4453617" cy="3340200"/>
          </a:xfrm>
          <a:prstGeom prst="rect">
            <a:avLst/>
          </a:prstGeom>
          <a:noFill/>
          <a:ln>
            <a:noFill/>
          </a:ln>
        </p:spPr>
      </p:pic>
      <p:sp>
        <p:nvSpPr>
          <p:cNvPr id="89" name="Google Shape;89;p17"/>
          <p:cNvSpPr/>
          <p:nvPr/>
        </p:nvSpPr>
        <p:spPr>
          <a:xfrm>
            <a:off x="340500" y="1030625"/>
            <a:ext cx="2237100" cy="15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Sage - bashkodejiibik</a:t>
            </a:r>
            <a:endParaRPr/>
          </a:p>
        </p:txBody>
      </p:sp>
      <p:sp>
        <p:nvSpPr>
          <p:cNvPr id="95" name="Google Shape;95;p18"/>
          <p:cNvSpPr txBox="1"/>
          <p:nvPr>
            <p:ph idx="1" type="body"/>
          </p:nvPr>
        </p:nvSpPr>
        <p:spPr>
          <a:xfrm>
            <a:off x="311700" y="1228675"/>
            <a:ext cx="3521400" cy="35472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1200"/>
              </a:spcAft>
              <a:buNone/>
            </a:pPr>
            <a:r>
              <a:rPr lang="en"/>
              <a:t>Sage, a versatile herb, holds significance in both culinary and medicinal realms. Traditionally, it's been used by various cultures, including Indigenous peoples, for purification rituals, often by burning the dried leaves in a practice known as smudging. Beyond spiritual uses, sage is valued for its potential health benefits, with studies exploring its effects on cognitive function, cholesterol levels, and menopausal symptoms. In the kitchen, sage adds a distinct, earthy flavor to a wide range of dishes, from savory meats to flavorful sauces.</a:t>
            </a:r>
            <a:endParaRPr/>
          </a:p>
        </p:txBody>
      </p:sp>
      <p:pic>
        <p:nvPicPr>
          <p:cNvPr id="96" name="Google Shape;96;p18" title="Firefly sage plant 87363.jpg"/>
          <p:cNvPicPr preferRelativeResize="0"/>
          <p:nvPr/>
        </p:nvPicPr>
        <p:blipFill rotWithShape="1">
          <a:blip r:embed="rId3">
            <a:alphaModFix/>
          </a:blip>
          <a:srcRect b="16589" l="0" r="0" t="16596"/>
          <a:stretch/>
        </p:blipFill>
        <p:spPr>
          <a:xfrm>
            <a:off x="3832975" y="1228675"/>
            <a:ext cx="4999333" cy="3340200"/>
          </a:xfrm>
          <a:prstGeom prst="rect">
            <a:avLst/>
          </a:prstGeom>
          <a:noFill/>
          <a:ln>
            <a:noFill/>
          </a:ln>
        </p:spPr>
      </p:pic>
      <p:sp>
        <p:nvSpPr>
          <p:cNvPr id="97" name="Google Shape;97;p18"/>
          <p:cNvSpPr/>
          <p:nvPr/>
        </p:nvSpPr>
        <p:spPr>
          <a:xfrm>
            <a:off x="340500" y="1030625"/>
            <a:ext cx="2736600" cy="15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Cedar - giizhik</a:t>
            </a:r>
            <a:endParaRPr/>
          </a:p>
        </p:txBody>
      </p:sp>
      <p:sp>
        <p:nvSpPr>
          <p:cNvPr id="103" name="Google Shape;103;p19"/>
          <p:cNvSpPr txBox="1"/>
          <p:nvPr>
            <p:ph idx="1" type="body"/>
          </p:nvPr>
        </p:nvSpPr>
        <p:spPr>
          <a:xfrm>
            <a:off x="311700" y="1228675"/>
            <a:ext cx="4440600" cy="33402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1200"/>
              </a:spcAft>
              <a:buNone/>
            </a:pPr>
            <a:r>
              <a:rPr lang="en"/>
              <a:t>Cedar, with its aromatic wood and foliage, has a long history of use across various cultures. Indigenous peoples of North America traditionally burn cedar for purification and cleansing ceremonies, believing its smoke carries prayers to the Creator and wards off negative energies. The wood's natural oils also make it resistant to decay, leading to its use in construction and crafting. Additionally, cedar's essential oil is utilized in aromatherapy and traditional medicine for its potential antiseptic and respiratory benefits.</a:t>
            </a:r>
            <a:endParaRPr/>
          </a:p>
        </p:txBody>
      </p:sp>
      <p:pic>
        <p:nvPicPr>
          <p:cNvPr id="104" name="Google Shape;104;p19" title="Firefly Thuja occidentalis closeup of leaf 34843.jpg"/>
          <p:cNvPicPr preferRelativeResize="0"/>
          <p:nvPr/>
        </p:nvPicPr>
        <p:blipFill rotWithShape="1">
          <a:blip r:embed="rId3">
            <a:alphaModFix/>
          </a:blip>
          <a:srcRect b="8505" l="0" r="0" t="8513"/>
          <a:stretch/>
        </p:blipFill>
        <p:spPr>
          <a:xfrm>
            <a:off x="4752150" y="1228677"/>
            <a:ext cx="4080150" cy="3385700"/>
          </a:xfrm>
          <a:prstGeom prst="rect">
            <a:avLst/>
          </a:prstGeom>
          <a:noFill/>
          <a:ln>
            <a:noFill/>
          </a:ln>
        </p:spPr>
      </p:pic>
      <p:sp>
        <p:nvSpPr>
          <p:cNvPr id="105" name="Google Shape;105;p19"/>
          <p:cNvSpPr/>
          <p:nvPr/>
        </p:nvSpPr>
        <p:spPr>
          <a:xfrm>
            <a:off x="340500" y="1030625"/>
            <a:ext cx="1947600" cy="15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Other items to put in your medicine pouch</a:t>
            </a:r>
            <a:endParaRPr/>
          </a:p>
        </p:txBody>
      </p:sp>
      <p:sp>
        <p:nvSpPr>
          <p:cNvPr id="111" name="Google Shape;111;p20"/>
          <p:cNvSpPr txBox="1"/>
          <p:nvPr>
            <p:ph idx="1" type="body"/>
          </p:nvPr>
        </p:nvSpPr>
        <p:spPr>
          <a:xfrm>
            <a:off x="311700" y="1228675"/>
            <a:ext cx="4503300" cy="33402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rPr b="1" lang="en"/>
              <a:t>Stones and crystals</a:t>
            </a:r>
            <a:r>
              <a:rPr lang="en"/>
              <a:t>: These can represent various energies or healing properties.</a:t>
            </a:r>
            <a:endParaRPr/>
          </a:p>
          <a:p>
            <a:pPr indent="0" lvl="0" marL="0" rtl="0" algn="l">
              <a:spcBef>
                <a:spcPts val="1200"/>
              </a:spcBef>
              <a:spcAft>
                <a:spcPts val="0"/>
              </a:spcAft>
              <a:buNone/>
            </a:pPr>
            <a:r>
              <a:rPr b="1" lang="en"/>
              <a:t>Animal parts</a:t>
            </a:r>
            <a:r>
              <a:rPr lang="en"/>
              <a:t>: Feathers, claws, teeth, or fur can symbolize specific animal spirits or characteristics.</a:t>
            </a:r>
            <a:endParaRPr/>
          </a:p>
          <a:p>
            <a:pPr indent="0" lvl="0" marL="0" rtl="0" algn="l">
              <a:spcBef>
                <a:spcPts val="1200"/>
              </a:spcBef>
              <a:spcAft>
                <a:spcPts val="0"/>
              </a:spcAft>
              <a:buNone/>
            </a:pPr>
            <a:r>
              <a:rPr b="1" lang="en"/>
              <a:t>Seeds and other plant materials</a:t>
            </a:r>
            <a:r>
              <a:rPr lang="en"/>
              <a:t>: Beyond the four sacred medicines, other herbs, flowers, or seeds may be included for their medicinal or symbolic value.</a:t>
            </a:r>
            <a:endParaRPr/>
          </a:p>
          <a:p>
            <a:pPr indent="0" lvl="0" marL="0" rtl="0" algn="l">
              <a:spcBef>
                <a:spcPts val="1200"/>
              </a:spcBef>
              <a:spcAft>
                <a:spcPts val="1200"/>
              </a:spcAft>
              <a:buNone/>
            </a:pPr>
            <a:r>
              <a:rPr b="1" lang="en"/>
              <a:t>Earth</a:t>
            </a:r>
            <a:r>
              <a:rPr lang="en"/>
              <a:t>: small amounts of earth from sacred locations.</a:t>
            </a:r>
            <a:endParaRPr/>
          </a:p>
        </p:txBody>
      </p:sp>
      <p:sp>
        <p:nvSpPr>
          <p:cNvPr id="112" name="Google Shape;112;p20"/>
          <p:cNvSpPr/>
          <p:nvPr/>
        </p:nvSpPr>
        <p:spPr>
          <a:xfrm>
            <a:off x="340500" y="1030625"/>
            <a:ext cx="5223300" cy="15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pic>
        <p:nvPicPr>
          <p:cNvPr id="113" name="Google Shape;113;p20" title="Firefly realistic clear crystal 46109.jpg"/>
          <p:cNvPicPr preferRelativeResize="0"/>
          <p:nvPr/>
        </p:nvPicPr>
        <p:blipFill rotWithShape="1">
          <a:blip r:embed="rId3">
            <a:alphaModFix/>
          </a:blip>
          <a:srcRect b="0" l="0" r="0" t="0"/>
          <a:stretch/>
        </p:blipFill>
        <p:spPr>
          <a:xfrm>
            <a:off x="5643850" y="1392937"/>
            <a:ext cx="3011675" cy="3011675"/>
          </a:xfrm>
          <a:prstGeom prst="rect">
            <a:avLst/>
          </a:prstGeom>
          <a:noFill/>
          <a:ln>
            <a:noFill/>
          </a:ln>
        </p:spPr>
      </p:pic>
      <p:sp>
        <p:nvSpPr>
          <p:cNvPr id="114" name="Google Shape;114;p20"/>
          <p:cNvSpPr txBox="1"/>
          <p:nvPr/>
        </p:nvSpPr>
        <p:spPr>
          <a:xfrm>
            <a:off x="6422850" y="4476250"/>
            <a:ext cx="16977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Source Code Pro"/>
                <a:ea typeface="Source Code Pro"/>
                <a:cs typeface="Source Code Pro"/>
                <a:sym typeface="Source Code Pro"/>
              </a:rPr>
              <a:t>Rock - Asin</a:t>
            </a:r>
            <a:endParaRPr b="1" sz="1800">
              <a:solidFill>
                <a:schemeClr val="dk2"/>
              </a:solidFill>
              <a:latin typeface="Source Code Pro"/>
              <a:ea typeface="Source Code Pro"/>
              <a:cs typeface="Source Code Pro"/>
              <a:sym typeface="Source Code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continued</a:t>
            </a:r>
            <a:endParaRPr/>
          </a:p>
        </p:txBody>
      </p:sp>
      <p:sp>
        <p:nvSpPr>
          <p:cNvPr id="120" name="Google Shape;120;p21"/>
          <p:cNvSpPr txBox="1"/>
          <p:nvPr>
            <p:ph idx="1" type="body"/>
          </p:nvPr>
        </p:nvSpPr>
        <p:spPr>
          <a:xfrm>
            <a:off x="311700" y="1228675"/>
            <a:ext cx="4393200" cy="33402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lang="en"/>
              <a:t>Personal talismans: These could be objects that hold special meaning or provide protection.</a:t>
            </a:r>
            <a:endParaRPr/>
          </a:p>
          <a:p>
            <a:pPr indent="0" lvl="0" marL="0" rtl="0" algn="l">
              <a:spcBef>
                <a:spcPts val="1200"/>
              </a:spcBef>
              <a:spcAft>
                <a:spcPts val="0"/>
              </a:spcAft>
              <a:buNone/>
            </a:pPr>
            <a:r>
              <a:rPr lang="en"/>
              <a:t>Small tools: such as small </a:t>
            </a:r>
            <a:r>
              <a:rPr lang="en"/>
              <a:t>knives</a:t>
            </a:r>
            <a:r>
              <a:rPr lang="en"/>
              <a:t>, or other important tools.</a:t>
            </a:r>
            <a:endParaRPr/>
          </a:p>
          <a:p>
            <a:pPr indent="0" lvl="0" marL="0" rtl="0" algn="l">
              <a:spcBef>
                <a:spcPts val="1200"/>
              </a:spcBef>
              <a:spcAft>
                <a:spcPts val="0"/>
              </a:spcAft>
              <a:buNone/>
            </a:pPr>
            <a:r>
              <a:rPr lang="en"/>
              <a:t>Family heirlooms: Items passed down through generations.</a:t>
            </a:r>
            <a:endParaRPr/>
          </a:p>
          <a:p>
            <a:pPr indent="0" lvl="0" marL="0" rtl="0" algn="l">
              <a:spcBef>
                <a:spcPts val="1200"/>
              </a:spcBef>
              <a:spcAft>
                <a:spcPts val="0"/>
              </a:spcAft>
              <a:buNone/>
            </a:pPr>
            <a:r>
              <a:rPr lang="en"/>
              <a:t>Objects representing the four directions: Items that represent the north, south, east, and west.</a:t>
            </a:r>
            <a:endParaRPr/>
          </a:p>
          <a:p>
            <a:pPr indent="0" lvl="0" marL="0" rtl="0" algn="l">
              <a:spcBef>
                <a:spcPts val="1200"/>
              </a:spcBef>
              <a:spcAft>
                <a:spcPts val="1200"/>
              </a:spcAft>
              <a:buNone/>
            </a:pPr>
            <a:r>
              <a:rPr lang="en"/>
              <a:t>Objects representing the elements: Items that represent earth, air, fire, and water.</a:t>
            </a:r>
            <a:endParaRPr/>
          </a:p>
        </p:txBody>
      </p:sp>
      <p:sp>
        <p:nvSpPr>
          <p:cNvPr id="121" name="Google Shape;121;p21"/>
          <p:cNvSpPr/>
          <p:nvPr/>
        </p:nvSpPr>
        <p:spPr>
          <a:xfrm>
            <a:off x="340500" y="1030625"/>
            <a:ext cx="1368300" cy="15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pic>
        <p:nvPicPr>
          <p:cNvPr id="122" name="Google Shape;122;p21" title="Firefly a pocket watch 34843.jpg"/>
          <p:cNvPicPr preferRelativeResize="0"/>
          <p:nvPr/>
        </p:nvPicPr>
        <p:blipFill rotWithShape="1">
          <a:blip r:embed="rId3">
            <a:alphaModFix/>
          </a:blip>
          <a:srcRect b="16724" l="0" r="0" t="16724"/>
          <a:stretch/>
        </p:blipFill>
        <p:spPr>
          <a:xfrm>
            <a:off x="5156900" y="1661499"/>
            <a:ext cx="3718149" cy="2474550"/>
          </a:xfrm>
          <a:prstGeom prst="rect">
            <a:avLst/>
          </a:prstGeom>
          <a:noFill/>
          <a:ln>
            <a:noFill/>
          </a:ln>
        </p:spPr>
      </p:pic>
      <p:sp>
        <p:nvSpPr>
          <p:cNvPr id="123" name="Google Shape;123;p21"/>
          <p:cNvSpPr txBox="1"/>
          <p:nvPr/>
        </p:nvSpPr>
        <p:spPr>
          <a:xfrm>
            <a:off x="5156900" y="4136050"/>
            <a:ext cx="4054800" cy="4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Source Code Pro"/>
                <a:ea typeface="Source Code Pro"/>
                <a:cs typeface="Source Code Pro"/>
                <a:sym typeface="Source Code Pro"/>
              </a:rPr>
              <a:t>Watch- diba'igiiziswaanens</a:t>
            </a:r>
            <a:endParaRPr b="1" sz="1800">
              <a:solidFill>
                <a:schemeClr val="dk2"/>
              </a:solidFill>
              <a:latin typeface="Source Code Pro"/>
              <a:ea typeface="Source Code Pro"/>
              <a:cs typeface="Source Code Pro"/>
              <a:sym typeface="Source Code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2"/>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Time to start making our own !</a:t>
            </a:r>
            <a:endParaRPr/>
          </a:p>
        </p:txBody>
      </p:sp>
      <p:sp>
        <p:nvSpPr>
          <p:cNvPr id="129" name="Google Shape;129;p22"/>
          <p:cNvSpPr txBox="1"/>
          <p:nvPr>
            <p:ph idx="1" type="body"/>
          </p:nvPr>
        </p:nvSpPr>
        <p:spPr>
          <a:xfrm>
            <a:off x="377400" y="1266725"/>
            <a:ext cx="42603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We will be using:</a:t>
            </a:r>
            <a:endParaRPr/>
          </a:p>
          <a:p>
            <a:pPr indent="0" lvl="0" marL="0" rtl="0" algn="l">
              <a:spcBef>
                <a:spcPts val="1200"/>
              </a:spcBef>
              <a:spcAft>
                <a:spcPts val="0"/>
              </a:spcAft>
              <a:buNone/>
            </a:pPr>
            <a:r>
              <a:t/>
            </a:r>
            <a:endParaRPr/>
          </a:p>
          <a:p>
            <a:pPr indent="457200" lvl="0" marL="1371600" rtl="0" algn="l">
              <a:spcBef>
                <a:spcPts val="1200"/>
              </a:spcBef>
              <a:spcAft>
                <a:spcPts val="0"/>
              </a:spcAft>
              <a:buNone/>
            </a:pPr>
            <a:r>
              <a:rPr lang="en" sz="1200">
                <a:solidFill>
                  <a:srgbClr val="001D35"/>
                </a:solidFill>
              </a:rPr>
              <a:t> </a:t>
            </a:r>
            <a:r>
              <a:rPr lang="en" sz="1200">
                <a:solidFill>
                  <a:srgbClr val="001D35"/>
                </a:solidFill>
              </a:rPr>
              <a:t>Scissors</a:t>
            </a:r>
            <a:br>
              <a:rPr lang="en" sz="1200">
                <a:solidFill>
                  <a:srgbClr val="001D35"/>
                </a:solidFill>
              </a:rPr>
            </a:br>
            <a:r>
              <a:rPr lang="en" sz="1200">
                <a:solidFill>
                  <a:srgbClr val="001D35"/>
                </a:solidFill>
              </a:rPr>
              <a:t>      </a:t>
            </a:r>
            <a:r>
              <a:rPr b="1" lang="en" sz="1200">
                <a:solidFill>
                  <a:srgbClr val="001D35"/>
                </a:solidFill>
              </a:rPr>
              <a:t>moozhwaagan</a:t>
            </a:r>
            <a:endParaRPr b="1" sz="1200">
              <a:solidFill>
                <a:srgbClr val="001D35"/>
              </a:solidFill>
            </a:endParaRPr>
          </a:p>
          <a:p>
            <a:pPr indent="0" lvl="0" marL="0" rtl="0" algn="r">
              <a:spcBef>
                <a:spcPts val="1200"/>
              </a:spcBef>
              <a:spcAft>
                <a:spcPts val="0"/>
              </a:spcAft>
              <a:buNone/>
            </a:pPr>
            <a:br>
              <a:rPr lang="en" sz="1200">
                <a:solidFill>
                  <a:srgbClr val="001D35"/>
                </a:solidFill>
              </a:rPr>
            </a:br>
            <a:r>
              <a:rPr lang="en" sz="1200">
                <a:solidFill>
                  <a:srgbClr val="001D35"/>
                </a:solidFill>
              </a:rPr>
              <a:t>	Leather hole punch</a:t>
            </a:r>
            <a:br>
              <a:rPr lang="en" sz="1200">
                <a:solidFill>
                  <a:srgbClr val="001D35"/>
                </a:solidFill>
              </a:rPr>
            </a:br>
            <a:r>
              <a:rPr b="1" lang="en" sz="1200">
                <a:solidFill>
                  <a:srgbClr val="001D35"/>
                </a:solidFill>
              </a:rPr>
              <a:t>aabajichigan (tool)</a:t>
            </a:r>
            <a:endParaRPr b="1" sz="1200">
              <a:solidFill>
                <a:srgbClr val="001D35"/>
              </a:solidFill>
            </a:endParaRPr>
          </a:p>
          <a:p>
            <a:pPr indent="0" lvl="0" marL="0" rtl="0" algn="l">
              <a:spcBef>
                <a:spcPts val="1200"/>
              </a:spcBef>
              <a:spcAft>
                <a:spcPts val="1200"/>
              </a:spcAft>
              <a:buNone/>
            </a:pPr>
            <a:br>
              <a:rPr lang="en" sz="1200">
                <a:solidFill>
                  <a:srgbClr val="001D35"/>
                </a:solidFill>
              </a:rPr>
            </a:br>
            <a:r>
              <a:rPr lang="en" sz="1200">
                <a:solidFill>
                  <a:srgbClr val="001D35"/>
                </a:solidFill>
              </a:rPr>
              <a:t>				 Leather</a:t>
            </a:r>
            <a:br>
              <a:rPr lang="en" sz="1200">
                <a:solidFill>
                  <a:srgbClr val="001D35"/>
                </a:solidFill>
              </a:rPr>
            </a:br>
            <a:r>
              <a:rPr lang="en" sz="1200">
                <a:solidFill>
                  <a:srgbClr val="001D35"/>
                </a:solidFill>
              </a:rPr>
              <a:t>                   </a:t>
            </a:r>
            <a:r>
              <a:rPr b="1" lang="en" sz="1200">
                <a:solidFill>
                  <a:srgbClr val="001D35"/>
                </a:solidFill>
              </a:rPr>
              <a:t>bashkwegin</a:t>
            </a:r>
            <a:endParaRPr b="1" sz="1200">
              <a:solidFill>
                <a:srgbClr val="001D35"/>
              </a:solidFill>
            </a:endParaRPr>
          </a:p>
        </p:txBody>
      </p:sp>
      <p:pic>
        <p:nvPicPr>
          <p:cNvPr id="130" name="Google Shape;130;p22" title="Firefly scissors 34843.jpg"/>
          <p:cNvPicPr preferRelativeResize="0"/>
          <p:nvPr/>
        </p:nvPicPr>
        <p:blipFill rotWithShape="1">
          <a:blip r:embed="rId3">
            <a:alphaModFix/>
          </a:blip>
          <a:srcRect b="8326" l="0" r="0" t="8326"/>
          <a:stretch/>
        </p:blipFill>
        <p:spPr>
          <a:xfrm rot="3">
            <a:off x="539424" y="1669838"/>
            <a:ext cx="1351706" cy="1126651"/>
          </a:xfrm>
          <a:prstGeom prst="rect">
            <a:avLst/>
          </a:prstGeom>
          <a:noFill/>
          <a:ln>
            <a:noFill/>
          </a:ln>
        </p:spPr>
      </p:pic>
      <p:pic>
        <p:nvPicPr>
          <p:cNvPr id="131" name="Google Shape;131;p22" title="Firefly revolving leather punch tool 27392.jpg"/>
          <p:cNvPicPr preferRelativeResize="0"/>
          <p:nvPr/>
        </p:nvPicPr>
        <p:blipFill rotWithShape="1">
          <a:blip r:embed="rId4">
            <a:alphaModFix/>
          </a:blip>
          <a:srcRect b="55731" l="0" r="0" t="4017"/>
          <a:stretch/>
        </p:blipFill>
        <p:spPr>
          <a:xfrm>
            <a:off x="439450" y="2872700"/>
            <a:ext cx="1990033" cy="801000"/>
          </a:xfrm>
          <a:prstGeom prst="rect">
            <a:avLst/>
          </a:prstGeom>
          <a:noFill/>
          <a:ln>
            <a:noFill/>
          </a:ln>
        </p:spPr>
      </p:pic>
      <p:pic>
        <p:nvPicPr>
          <p:cNvPr id="132" name="Google Shape;132;p22" title="Firefly tanned leather for crafting 66816.jpg"/>
          <p:cNvPicPr preferRelativeResize="0"/>
          <p:nvPr/>
        </p:nvPicPr>
        <p:blipFill rotWithShape="1">
          <a:blip r:embed="rId5">
            <a:alphaModFix/>
          </a:blip>
          <a:srcRect b="16675" l="0" r="0" t="16675"/>
          <a:stretch/>
        </p:blipFill>
        <p:spPr>
          <a:xfrm>
            <a:off x="673525" y="3786900"/>
            <a:ext cx="1201787" cy="801000"/>
          </a:xfrm>
          <a:prstGeom prst="rect">
            <a:avLst/>
          </a:prstGeom>
          <a:noFill/>
          <a:ln>
            <a:noFill/>
          </a:ln>
        </p:spPr>
      </p:pic>
      <p:sp>
        <p:nvSpPr>
          <p:cNvPr id="133" name="Google Shape;133;p22"/>
          <p:cNvSpPr txBox="1"/>
          <p:nvPr>
            <p:ph idx="1" type="body"/>
          </p:nvPr>
        </p:nvSpPr>
        <p:spPr>
          <a:xfrm>
            <a:off x="4748700" y="970700"/>
            <a:ext cx="4260300" cy="35982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solidFill>
                  <a:schemeClr val="accent1"/>
                </a:solidFill>
              </a:rPr>
              <a:t>Medicine pouch template</a:t>
            </a:r>
            <a:br>
              <a:rPr lang="en">
                <a:solidFill>
                  <a:schemeClr val="accent1"/>
                </a:solidFill>
              </a:rPr>
            </a:br>
            <a:r>
              <a:rPr b="1" lang="en">
                <a:solidFill>
                  <a:schemeClr val="accent1"/>
                </a:solidFill>
              </a:rPr>
              <a:t>Naabizhigan (pattern)</a:t>
            </a:r>
            <a:endParaRPr b="1">
              <a:solidFill>
                <a:schemeClr val="accent1"/>
              </a:solidFill>
            </a:endParaRPr>
          </a:p>
          <a:p>
            <a:pPr indent="0" lvl="0" marL="0" rtl="0" algn="l">
              <a:spcBef>
                <a:spcPts val="1200"/>
              </a:spcBef>
              <a:spcAft>
                <a:spcPts val="0"/>
              </a:spcAft>
              <a:buNone/>
            </a:pPr>
            <a:r>
              <a:t/>
            </a:r>
            <a:endParaRPr>
              <a:solidFill>
                <a:schemeClr val="accent1"/>
              </a:solidFill>
            </a:endParaRPr>
          </a:p>
          <a:p>
            <a:pPr indent="0" lvl="0" marL="0" rtl="0" algn="l">
              <a:spcBef>
                <a:spcPts val="1200"/>
              </a:spcBef>
              <a:spcAft>
                <a:spcPts val="0"/>
              </a:spcAft>
              <a:buNone/>
            </a:pPr>
            <a:br>
              <a:rPr lang="en">
                <a:solidFill>
                  <a:schemeClr val="accent1"/>
                </a:solidFill>
              </a:rPr>
            </a:br>
            <a:r>
              <a:rPr lang="en">
                <a:solidFill>
                  <a:schemeClr val="accent1"/>
                </a:solidFill>
              </a:rPr>
              <a:t>				</a:t>
            </a:r>
            <a:endParaRPr>
              <a:solidFill>
                <a:schemeClr val="accent1"/>
              </a:solidFill>
            </a:endParaRPr>
          </a:p>
          <a:p>
            <a:pPr indent="0" lvl="0" marL="0" rtl="0" algn="l">
              <a:spcBef>
                <a:spcPts val="1200"/>
              </a:spcBef>
              <a:spcAft>
                <a:spcPts val="0"/>
              </a:spcAft>
              <a:buNone/>
            </a:pPr>
            <a:r>
              <a:t/>
            </a:r>
            <a:endParaRPr>
              <a:solidFill>
                <a:schemeClr val="accent1"/>
              </a:solidFill>
            </a:endParaRPr>
          </a:p>
          <a:p>
            <a:pPr indent="457200" lvl="0" marL="1828800" rtl="0" algn="l">
              <a:spcBef>
                <a:spcPts val="1200"/>
              </a:spcBef>
              <a:spcAft>
                <a:spcPts val="0"/>
              </a:spcAft>
              <a:buNone/>
            </a:pPr>
            <a:r>
              <a:t/>
            </a:r>
            <a:endParaRPr>
              <a:solidFill>
                <a:schemeClr val="accent1"/>
              </a:solidFill>
            </a:endParaRPr>
          </a:p>
          <a:p>
            <a:pPr indent="457200" lvl="0" marL="1828800" rtl="0" algn="r">
              <a:spcBef>
                <a:spcPts val="1200"/>
              </a:spcBef>
              <a:spcAft>
                <a:spcPts val="0"/>
              </a:spcAft>
              <a:buNone/>
            </a:pPr>
            <a:r>
              <a:t/>
            </a:r>
            <a:endParaRPr>
              <a:solidFill>
                <a:schemeClr val="accent1"/>
              </a:solidFill>
            </a:endParaRPr>
          </a:p>
          <a:p>
            <a:pPr indent="457200" lvl="0" marL="1828800" rtl="0" algn="r">
              <a:spcBef>
                <a:spcPts val="1200"/>
              </a:spcBef>
              <a:spcAft>
                <a:spcPts val="1200"/>
              </a:spcAft>
              <a:buNone/>
            </a:pPr>
            <a:r>
              <a:rPr lang="en">
                <a:solidFill>
                  <a:schemeClr val="accent1"/>
                </a:solidFill>
              </a:rPr>
              <a:t>Pony Beads</a:t>
            </a:r>
            <a:br>
              <a:rPr lang="en">
                <a:solidFill>
                  <a:schemeClr val="accent1"/>
                </a:solidFill>
              </a:rPr>
            </a:br>
            <a:r>
              <a:rPr b="1" lang="en">
                <a:solidFill>
                  <a:schemeClr val="accent1"/>
                </a:solidFill>
              </a:rPr>
              <a:t>manidoominens</a:t>
            </a:r>
            <a:endParaRPr b="1">
              <a:solidFill>
                <a:schemeClr val="accent1"/>
              </a:solidFill>
            </a:endParaRPr>
          </a:p>
        </p:txBody>
      </p:sp>
      <p:pic>
        <p:nvPicPr>
          <p:cNvPr id="134" name="Google Shape;134;p22" title="Firefly pony beads for crafting 5283.jpg"/>
          <p:cNvPicPr preferRelativeResize="0"/>
          <p:nvPr/>
        </p:nvPicPr>
        <p:blipFill rotWithShape="1">
          <a:blip r:embed="rId6">
            <a:alphaModFix/>
          </a:blip>
          <a:srcRect b="12495" l="0" r="0" t="12502"/>
          <a:stretch/>
        </p:blipFill>
        <p:spPr>
          <a:xfrm>
            <a:off x="4831675" y="3494901"/>
            <a:ext cx="1937311" cy="1452975"/>
          </a:xfrm>
          <a:prstGeom prst="rect">
            <a:avLst/>
          </a:prstGeom>
          <a:noFill/>
          <a:ln>
            <a:noFill/>
          </a:ln>
        </p:spPr>
      </p:pic>
      <p:pic>
        <p:nvPicPr>
          <p:cNvPr id="135" name="Google Shape;135;p22"/>
          <p:cNvPicPr preferRelativeResize="0"/>
          <p:nvPr/>
        </p:nvPicPr>
        <p:blipFill rotWithShape="1">
          <a:blip r:embed="rId7">
            <a:alphaModFix/>
          </a:blip>
          <a:srcRect b="6106" l="21344" r="26874" t="7403"/>
          <a:stretch/>
        </p:blipFill>
        <p:spPr>
          <a:xfrm rot="-5400000">
            <a:off x="5735286" y="779563"/>
            <a:ext cx="1459826" cy="3251098"/>
          </a:xfrm>
          <a:prstGeom prst="rect">
            <a:avLst/>
          </a:prstGeom>
          <a:noFill/>
          <a:ln>
            <a:noFill/>
          </a:ln>
        </p:spPr>
      </p:pic>
      <p:sp>
        <p:nvSpPr>
          <p:cNvPr id="136" name="Google Shape;136;p22"/>
          <p:cNvSpPr/>
          <p:nvPr/>
        </p:nvSpPr>
        <p:spPr>
          <a:xfrm>
            <a:off x="340500" y="1030625"/>
            <a:ext cx="4144800" cy="15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3"/>
          <p:cNvSpPr txBox="1"/>
          <p:nvPr>
            <p:ph type="title"/>
          </p:nvPr>
        </p:nvSpPr>
        <p:spPr>
          <a:xfrm>
            <a:off x="311700" y="140450"/>
            <a:ext cx="8520600" cy="8010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Video Tutorial</a:t>
            </a:r>
            <a:endParaRPr/>
          </a:p>
        </p:txBody>
      </p:sp>
      <p:sp>
        <p:nvSpPr>
          <p:cNvPr id="142" name="Google Shape;142;p23"/>
          <p:cNvSpPr txBox="1"/>
          <p:nvPr/>
        </p:nvSpPr>
        <p:spPr>
          <a:xfrm>
            <a:off x="1081350" y="2049325"/>
            <a:ext cx="6981300" cy="144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Source Code Pro"/>
                <a:ea typeface="Source Code Pro"/>
                <a:cs typeface="Source Code Pro"/>
                <a:sym typeface="Source Code Pro"/>
              </a:rPr>
              <a:t>The Red Barn - Six Nations</a:t>
            </a:r>
            <a:br>
              <a:rPr lang="en" sz="1800">
                <a:solidFill>
                  <a:schemeClr val="dk2"/>
                </a:solidFill>
                <a:latin typeface="Source Code Pro"/>
                <a:ea typeface="Source Code Pro"/>
                <a:cs typeface="Source Code Pro"/>
                <a:sym typeface="Source Code Pro"/>
              </a:rPr>
            </a:br>
            <a:r>
              <a:rPr lang="en" sz="1800" u="sng">
                <a:solidFill>
                  <a:schemeClr val="hlink"/>
                </a:solidFill>
                <a:latin typeface="Source Code Pro"/>
                <a:ea typeface="Source Code Pro"/>
                <a:cs typeface="Source Code Pro"/>
                <a:sym typeface="Source Code Pro"/>
                <a:hlinkClick r:id="rId3"/>
              </a:rPr>
              <a:t>https://www.youtube.com/watch?v=moomVzC1JXg</a:t>
            </a:r>
            <a:endParaRPr sz="1800">
              <a:solidFill>
                <a:schemeClr val="dk2"/>
              </a:solidFill>
              <a:latin typeface="Source Code Pro"/>
              <a:ea typeface="Source Code Pro"/>
              <a:cs typeface="Source Code Pro"/>
              <a:sym typeface="Source Code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Have fun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Mnowaangozi</a:t>
            </a:r>
            <a:endParaRPr/>
          </a:p>
        </p:txBody>
      </p:sp>
      <p:pic>
        <p:nvPicPr>
          <p:cNvPr id="148" name="Google Shape;148;p24" title="Firefly yellow circle with smiley face cartoon 63467.jpg"/>
          <p:cNvPicPr preferRelativeResize="0"/>
          <p:nvPr/>
        </p:nvPicPr>
        <p:blipFill rotWithShape="1">
          <a:blip r:embed="rId3">
            <a:alphaModFix/>
          </a:blip>
          <a:srcRect b="12495" l="0" r="0" t="12502"/>
          <a:stretch/>
        </p:blipFill>
        <p:spPr>
          <a:xfrm>
            <a:off x="2838011" y="1180425"/>
            <a:ext cx="3467974" cy="2601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5"/>
          <p:cNvSpPr txBox="1"/>
          <p:nvPr>
            <p:ph idx="1" type="body"/>
          </p:nvPr>
        </p:nvSpPr>
        <p:spPr>
          <a:xfrm>
            <a:off x="91975" y="100100"/>
            <a:ext cx="4093800" cy="496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400"/>
              <a:t>Resources</a:t>
            </a:r>
            <a:endParaRPr b="1" sz="1400" u="sng"/>
          </a:p>
          <a:p>
            <a:pPr indent="0" lvl="0" marL="0" rtl="0" algn="l">
              <a:spcBef>
                <a:spcPts val="1200"/>
              </a:spcBef>
              <a:spcAft>
                <a:spcPts val="0"/>
              </a:spcAft>
              <a:buNone/>
            </a:pPr>
            <a:r>
              <a:rPr b="1" lang="en" sz="1400" u="sng"/>
              <a:t>Medicine Pouch Resources</a:t>
            </a:r>
            <a:endParaRPr b="1" sz="1400" u="sng"/>
          </a:p>
          <a:p>
            <a:pPr indent="0" lvl="0" marL="0" rtl="0" algn="l">
              <a:spcBef>
                <a:spcPts val="1200"/>
              </a:spcBef>
              <a:spcAft>
                <a:spcPts val="0"/>
              </a:spcAft>
              <a:buNone/>
            </a:pPr>
            <a:r>
              <a:rPr b="1" lang="en" sz="1100"/>
              <a:t>First nations medicine pouch</a:t>
            </a:r>
            <a:endParaRPr b="1" sz="1100"/>
          </a:p>
          <a:p>
            <a:pPr indent="0" lvl="0" marL="0" rtl="0" algn="l">
              <a:spcBef>
                <a:spcPts val="1200"/>
              </a:spcBef>
              <a:spcAft>
                <a:spcPts val="0"/>
              </a:spcAft>
              <a:buNone/>
            </a:pPr>
            <a:r>
              <a:rPr lang="en" sz="1100" u="sng">
                <a:solidFill>
                  <a:schemeClr val="hlink"/>
                </a:solidFill>
                <a:hlinkClick r:id="rId3"/>
              </a:rPr>
              <a:t>https://www.youtube.com/watch?v=NWzWpQmR5uU</a:t>
            </a:r>
            <a:endParaRPr sz="1100"/>
          </a:p>
          <a:p>
            <a:pPr indent="0" lvl="0" marL="0" rtl="0" algn="l">
              <a:spcBef>
                <a:spcPts val="1200"/>
              </a:spcBef>
              <a:spcAft>
                <a:spcPts val="0"/>
              </a:spcAft>
              <a:buNone/>
            </a:pPr>
            <a:r>
              <a:rPr b="1" lang="en" sz="1100"/>
              <a:t>2 ways to make a pouch</a:t>
            </a:r>
            <a:endParaRPr b="1" sz="1100"/>
          </a:p>
          <a:p>
            <a:pPr indent="0" lvl="0" marL="0" rtl="0" algn="l">
              <a:spcBef>
                <a:spcPts val="1200"/>
              </a:spcBef>
              <a:spcAft>
                <a:spcPts val="0"/>
              </a:spcAft>
              <a:buNone/>
            </a:pPr>
            <a:r>
              <a:rPr lang="en" sz="1100" u="sng">
                <a:solidFill>
                  <a:schemeClr val="hlink"/>
                </a:solidFill>
                <a:hlinkClick r:id="rId4"/>
              </a:rPr>
              <a:t>https://www.youtube.com/watch?v=moomVzC1JXg</a:t>
            </a:r>
            <a:endParaRPr sz="800" u="sng"/>
          </a:p>
          <a:p>
            <a:pPr indent="0" lvl="0" marL="0" rtl="0" algn="l">
              <a:spcBef>
                <a:spcPts val="1200"/>
              </a:spcBef>
              <a:spcAft>
                <a:spcPts val="0"/>
              </a:spcAft>
              <a:buNone/>
            </a:pPr>
            <a:r>
              <a:rPr b="1" lang="en" sz="1100"/>
              <a:t>In Depth Instructions</a:t>
            </a:r>
            <a:endParaRPr b="1" sz="1100"/>
          </a:p>
          <a:p>
            <a:pPr indent="0" lvl="0" marL="0" rtl="0" algn="l">
              <a:spcBef>
                <a:spcPts val="1200"/>
              </a:spcBef>
              <a:spcAft>
                <a:spcPts val="0"/>
              </a:spcAft>
              <a:buNone/>
            </a:pPr>
            <a:r>
              <a:rPr lang="en" sz="1100" u="sng">
                <a:solidFill>
                  <a:schemeClr val="hlink"/>
                </a:solidFill>
                <a:hlinkClick r:id="rId5"/>
              </a:rPr>
              <a:t>https://www.instructables.com/Leather-Medicine-Bag-or-Pouch/</a:t>
            </a:r>
            <a:endParaRPr sz="1100"/>
          </a:p>
          <a:p>
            <a:pPr indent="0" lvl="0" marL="0" rtl="0" algn="l">
              <a:spcBef>
                <a:spcPts val="1200"/>
              </a:spcBef>
              <a:spcAft>
                <a:spcPts val="0"/>
              </a:spcAft>
              <a:buNone/>
            </a:pPr>
            <a:r>
              <a:rPr b="1" lang="en" sz="1100"/>
              <a:t>Tanning leather</a:t>
            </a:r>
            <a:endParaRPr b="1" sz="1100"/>
          </a:p>
          <a:p>
            <a:pPr indent="0" lvl="0" marL="0" rtl="0" algn="l">
              <a:spcBef>
                <a:spcPts val="1200"/>
              </a:spcBef>
              <a:spcAft>
                <a:spcPts val="0"/>
              </a:spcAft>
              <a:buNone/>
            </a:pPr>
            <a:r>
              <a:rPr lang="en" sz="1100" u="sng">
                <a:solidFill>
                  <a:schemeClr val="hlink"/>
                </a:solidFill>
                <a:hlinkClick r:id="rId6"/>
              </a:rPr>
              <a:t>https://www.youtube.com/watch?v=xnkO6FfScvY</a:t>
            </a:r>
            <a:endParaRPr sz="1100"/>
          </a:p>
          <a:p>
            <a:pPr indent="0" lvl="0" marL="0" rtl="0" algn="l">
              <a:spcBef>
                <a:spcPts val="1200"/>
              </a:spcBef>
              <a:spcAft>
                <a:spcPts val="0"/>
              </a:spcAft>
              <a:buNone/>
            </a:pPr>
            <a:r>
              <a:rPr b="1" lang="en" sz="1100"/>
              <a:t>Leather alternatives</a:t>
            </a:r>
            <a:endParaRPr b="1" sz="1100"/>
          </a:p>
          <a:p>
            <a:pPr indent="0" lvl="0" marL="0" rtl="0" algn="l">
              <a:spcBef>
                <a:spcPts val="1200"/>
              </a:spcBef>
              <a:spcAft>
                <a:spcPts val="1200"/>
              </a:spcAft>
              <a:buNone/>
            </a:pPr>
            <a:r>
              <a:rPr lang="en" sz="1100" u="sng">
                <a:solidFill>
                  <a:schemeClr val="hlink"/>
                </a:solidFill>
                <a:hlinkClick r:id="rId7"/>
              </a:rPr>
              <a:t>https://www.youtube.com/watch?v=NF6NcIjz1tI</a:t>
            </a:r>
            <a:endParaRPr sz="1100"/>
          </a:p>
        </p:txBody>
      </p:sp>
      <p:sp>
        <p:nvSpPr>
          <p:cNvPr id="154" name="Google Shape;154;p25"/>
          <p:cNvSpPr txBox="1"/>
          <p:nvPr>
            <p:ph idx="1" type="body"/>
          </p:nvPr>
        </p:nvSpPr>
        <p:spPr>
          <a:xfrm>
            <a:off x="4878525" y="100100"/>
            <a:ext cx="4093800" cy="49653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b="1" lang="en" sz="1400" u="sng"/>
              <a:t>Cedar Resources</a:t>
            </a:r>
            <a:endParaRPr b="1" sz="1400" u="sng"/>
          </a:p>
          <a:p>
            <a:pPr indent="0" lvl="0" marL="0" rtl="0" algn="l">
              <a:spcBef>
                <a:spcPts val="1200"/>
              </a:spcBef>
              <a:spcAft>
                <a:spcPts val="0"/>
              </a:spcAft>
              <a:buNone/>
            </a:pPr>
            <a:r>
              <a:rPr b="1" lang="en" sz="1100"/>
              <a:t>Making Cedar tea</a:t>
            </a:r>
            <a:endParaRPr b="1" sz="1100"/>
          </a:p>
          <a:p>
            <a:pPr indent="0" lvl="0" marL="0" rtl="0" algn="l">
              <a:spcBef>
                <a:spcPts val="1200"/>
              </a:spcBef>
              <a:spcAft>
                <a:spcPts val="0"/>
              </a:spcAft>
              <a:buNone/>
            </a:pPr>
            <a:r>
              <a:rPr lang="en" sz="1100" u="sng">
                <a:solidFill>
                  <a:schemeClr val="hlink"/>
                </a:solidFill>
                <a:hlinkClick r:id="rId8"/>
              </a:rPr>
              <a:t>https://www.indigenousaware.com/post/cedar-tree-tea-benefits</a:t>
            </a:r>
            <a:endParaRPr sz="1100"/>
          </a:p>
          <a:p>
            <a:pPr indent="0" lvl="0" marL="0" rtl="0" algn="l">
              <a:spcBef>
                <a:spcPts val="1200"/>
              </a:spcBef>
              <a:spcAft>
                <a:spcPts val="0"/>
              </a:spcAft>
              <a:buNone/>
            </a:pPr>
            <a:r>
              <a:rPr b="1" lang="en" sz="1400" u="sng"/>
              <a:t>White Sage Resources</a:t>
            </a:r>
            <a:endParaRPr b="1" sz="1400" u="sng"/>
          </a:p>
          <a:p>
            <a:pPr indent="0" lvl="0" marL="0" rtl="0" algn="l">
              <a:spcBef>
                <a:spcPts val="1200"/>
              </a:spcBef>
              <a:spcAft>
                <a:spcPts val="0"/>
              </a:spcAft>
              <a:buNone/>
            </a:pPr>
            <a:r>
              <a:rPr lang="en" sz="1100"/>
              <a:t>White Sage species guide</a:t>
            </a:r>
            <a:endParaRPr sz="1100"/>
          </a:p>
          <a:p>
            <a:pPr indent="0" lvl="0" marL="0" rtl="0" algn="l">
              <a:spcBef>
                <a:spcPts val="1200"/>
              </a:spcBef>
              <a:spcAft>
                <a:spcPts val="0"/>
              </a:spcAft>
              <a:buNone/>
            </a:pPr>
            <a:r>
              <a:rPr lang="en" sz="1100" u="sng">
                <a:solidFill>
                  <a:schemeClr val="accent5"/>
                </a:solidFill>
                <a:hlinkClick r:id="rId9">
                  <a:extLst>
                    <a:ext uri="{A12FA001-AC4F-418D-AE19-62706E023703}">
                      <ahyp:hlinkClr val="tx"/>
                    </a:ext>
                  </a:extLst>
                </a:hlinkClick>
              </a:rPr>
              <a:t>https://tallgrassprairiecenter.org/native-seed-production-manual/species-production-guides/forbs/white-sagebrush</a:t>
            </a:r>
            <a:endParaRPr sz="1100"/>
          </a:p>
          <a:p>
            <a:pPr indent="0" lvl="0" marL="0" rtl="0" algn="l">
              <a:spcBef>
                <a:spcPts val="1200"/>
              </a:spcBef>
              <a:spcAft>
                <a:spcPts val="0"/>
              </a:spcAft>
              <a:buNone/>
            </a:pPr>
            <a:r>
              <a:rPr b="1" lang="en" sz="1400" u="sng"/>
              <a:t>Sweet Grass Resources</a:t>
            </a:r>
            <a:endParaRPr b="1" sz="1400" u="sng"/>
          </a:p>
          <a:p>
            <a:pPr indent="0" lvl="0" marL="0" rtl="0" algn="l">
              <a:spcBef>
                <a:spcPts val="1200"/>
              </a:spcBef>
              <a:spcAft>
                <a:spcPts val="0"/>
              </a:spcAft>
              <a:buNone/>
            </a:pPr>
            <a:r>
              <a:rPr b="1" lang="en" sz="1100"/>
              <a:t>How to identify sweetgrass</a:t>
            </a:r>
            <a:endParaRPr b="1" sz="1100"/>
          </a:p>
          <a:p>
            <a:pPr indent="0" lvl="0" marL="0" rtl="0" algn="l">
              <a:spcBef>
                <a:spcPts val="1200"/>
              </a:spcBef>
              <a:spcAft>
                <a:spcPts val="0"/>
              </a:spcAft>
              <a:buNone/>
            </a:pPr>
            <a:r>
              <a:rPr lang="en" sz="1100" u="sng">
                <a:solidFill>
                  <a:schemeClr val="accent5"/>
                </a:solidFill>
                <a:hlinkClick r:id="rId10">
                  <a:extLst>
                    <a:ext uri="{A12FA001-AC4F-418D-AE19-62706E023703}">
                      <ahyp:hlinkClr val="tx"/>
                    </a:ext>
                  </a:extLst>
                </a:hlinkClick>
              </a:rPr>
              <a:t>https://www.wikihow.com/Identify-Sweetgrass</a:t>
            </a:r>
            <a:endParaRPr sz="1100"/>
          </a:p>
          <a:p>
            <a:pPr indent="0" lvl="0" marL="0" rtl="0" algn="l">
              <a:spcBef>
                <a:spcPts val="1200"/>
              </a:spcBef>
              <a:spcAft>
                <a:spcPts val="0"/>
              </a:spcAft>
              <a:buNone/>
            </a:pPr>
            <a:r>
              <a:rPr b="1" lang="en" sz="1100"/>
              <a:t>Sweetgrass basket weaving</a:t>
            </a:r>
            <a:endParaRPr b="1" sz="1100"/>
          </a:p>
          <a:p>
            <a:pPr indent="0" lvl="0" marL="0" rtl="0" algn="l">
              <a:spcBef>
                <a:spcPts val="1200"/>
              </a:spcBef>
              <a:spcAft>
                <a:spcPts val="0"/>
              </a:spcAft>
              <a:buNone/>
            </a:pPr>
            <a:r>
              <a:rPr lang="en" sz="1100" u="sng">
                <a:solidFill>
                  <a:schemeClr val="accent5"/>
                </a:solidFill>
                <a:hlinkClick r:id="rId11">
                  <a:extLst>
                    <a:ext uri="{A12FA001-AC4F-418D-AE19-62706E023703}">
                      <ahyp:hlinkClr val="tx"/>
                    </a:ext>
                  </a:extLst>
                </a:hlinkClick>
              </a:rPr>
              <a:t>https://www.youtube.com/watch?v=Cjk9SMEXVLw</a:t>
            </a:r>
            <a:endParaRPr sz="1100"/>
          </a:p>
          <a:p>
            <a:pPr indent="0" lvl="0" marL="0" rtl="0" algn="l">
              <a:spcBef>
                <a:spcPts val="1200"/>
              </a:spcBef>
              <a:spcAft>
                <a:spcPts val="0"/>
              </a:spcAft>
              <a:buNone/>
            </a:pPr>
            <a:r>
              <a:rPr b="1" lang="en" sz="1400" u="sng"/>
              <a:t>Tobacco Resources</a:t>
            </a:r>
            <a:endParaRPr b="1" sz="1400" u="sng"/>
          </a:p>
          <a:p>
            <a:pPr indent="0" lvl="0" marL="0" rtl="0" algn="l">
              <a:spcBef>
                <a:spcPts val="1200"/>
              </a:spcBef>
              <a:spcAft>
                <a:spcPts val="0"/>
              </a:spcAft>
              <a:buNone/>
            </a:pPr>
            <a:r>
              <a:rPr b="1" lang="en" sz="1100"/>
              <a:t>Uses of tobacco</a:t>
            </a:r>
            <a:endParaRPr b="1" sz="1100"/>
          </a:p>
          <a:p>
            <a:pPr indent="0" lvl="0" marL="0" rtl="0" algn="l">
              <a:spcBef>
                <a:spcPts val="1200"/>
              </a:spcBef>
              <a:spcAft>
                <a:spcPts val="0"/>
              </a:spcAft>
              <a:buNone/>
            </a:pPr>
            <a:r>
              <a:rPr lang="en" sz="1100" u="sng">
                <a:solidFill>
                  <a:schemeClr val="accent5"/>
                </a:solidFill>
                <a:hlinkClick r:id="rId12">
                  <a:extLst>
                    <a:ext uri="{A12FA001-AC4F-418D-AE19-62706E023703}">
                      <ahyp:hlinkClr val="tx"/>
                    </a:ext>
                  </a:extLst>
                </a:hlinkClick>
              </a:rPr>
              <a:t>https://www.youtube.com/watch?v=UYvKVEoY8u0</a:t>
            </a:r>
            <a:endParaRPr sz="1100"/>
          </a:p>
          <a:p>
            <a:pPr indent="0" lvl="0" marL="0" rtl="0" algn="l">
              <a:spcBef>
                <a:spcPts val="1200"/>
              </a:spcBef>
              <a:spcAft>
                <a:spcPts val="0"/>
              </a:spcAft>
              <a:buNone/>
            </a:pPr>
            <a:r>
              <a:rPr b="1" lang="en" sz="1100"/>
              <a:t>Growing your own tobacco</a:t>
            </a:r>
            <a:endParaRPr b="1" sz="1100"/>
          </a:p>
          <a:p>
            <a:pPr indent="0" lvl="0" marL="0" rtl="0" algn="l">
              <a:spcBef>
                <a:spcPts val="1200"/>
              </a:spcBef>
              <a:spcAft>
                <a:spcPts val="1200"/>
              </a:spcAft>
              <a:buNone/>
            </a:pPr>
            <a:r>
              <a:rPr lang="en" sz="1100" u="sng">
                <a:solidFill>
                  <a:schemeClr val="accent5"/>
                </a:solidFill>
                <a:hlinkClick r:id="rId13">
                  <a:extLst>
                    <a:ext uri="{A12FA001-AC4F-418D-AE19-62706E023703}">
                      <ahyp:hlinkClr val="tx"/>
                    </a:ext>
                  </a:extLst>
                </a:hlinkClick>
              </a:rPr>
              <a:t>https://oneida-nsn.gov/wp-content/uploads/2016/04/09.06.22-Native-Tobacco.pdf</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